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4"/>
  </p:notesMasterIdLst>
  <p:handoutMasterIdLst>
    <p:handoutMasterId r:id="rId25"/>
  </p:handoutMasterIdLst>
  <p:sldIdLst>
    <p:sldId id="290" r:id="rId5"/>
    <p:sldId id="291" r:id="rId6"/>
    <p:sldId id="280" r:id="rId7"/>
    <p:sldId id="302" r:id="rId8"/>
    <p:sldId id="304" r:id="rId9"/>
    <p:sldId id="305" r:id="rId10"/>
    <p:sldId id="306" r:id="rId11"/>
    <p:sldId id="292" r:id="rId12"/>
    <p:sldId id="294" r:id="rId13"/>
    <p:sldId id="295" r:id="rId14"/>
    <p:sldId id="296" r:id="rId15"/>
    <p:sldId id="297" r:id="rId16"/>
    <p:sldId id="298" r:id="rId17"/>
    <p:sldId id="299" r:id="rId18"/>
    <p:sldId id="307" r:id="rId19"/>
    <p:sldId id="308" r:id="rId20"/>
    <p:sldId id="300" r:id="rId21"/>
    <p:sldId id="301" r:id="rId22"/>
    <p:sldId id="29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62250" autoAdjust="0"/>
  </p:normalViewPr>
  <p:slideViewPr>
    <p:cSldViewPr snapToGrid="0">
      <p:cViewPr varScale="1">
        <p:scale>
          <a:sx n="45" d="100"/>
          <a:sy n="45" d="100"/>
        </p:scale>
        <p:origin x="508" y="36"/>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4/23/2023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4/23/2023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70176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AED"/>
                </a:solidFill>
                <a:effectLst/>
                <a:latin typeface="Roboto" panose="020B0604020202020204" pitchFamily="2" charset="0"/>
              </a:rPr>
              <a:t>False alarms - Some systems may issue alerts or warnings when the driver is not actually fatigued, such as when the sensors are unable to accurately detect the driver's state or if the road conditions are challenging.</a:t>
            </a:r>
            <a:br>
              <a:rPr lang="en-US" dirty="0"/>
            </a:br>
            <a:r>
              <a:rPr lang="en-US" b="0" i="0" dirty="0">
                <a:solidFill>
                  <a:srgbClr val="E8EAED"/>
                </a:solidFill>
                <a:effectLst/>
                <a:latin typeface="Roboto" panose="020B0604020202020204" pitchFamily="2" charset="0"/>
              </a:rPr>
              <a:t>Cost - Some driver sleepiness prevention systems can be expensive to install or maintain, which may limit their availability or adoption.</a:t>
            </a:r>
            <a:br>
              <a:rPr lang="en-US" dirty="0"/>
            </a:br>
            <a:r>
              <a:rPr lang="en-US" b="0" i="0" dirty="0">
                <a:solidFill>
                  <a:srgbClr val="E8EAED"/>
                </a:solidFill>
                <a:effectLst/>
                <a:latin typeface="Roboto" panose="020B0604020202020204" pitchFamily="2" charset="0"/>
              </a:rPr>
              <a:t>Reliance on driver response - Some systems rely on the driver to take action in response to an alert or warning, which may not always be effective if the driver is too fatigued or distracted.</a:t>
            </a:r>
            <a:br>
              <a:rPr lang="en-US" dirty="0"/>
            </a:br>
            <a:r>
              <a:rPr lang="en-US" b="0" i="0" dirty="0">
                <a:solidFill>
                  <a:srgbClr val="E8EAED"/>
                </a:solidFill>
                <a:effectLst/>
                <a:latin typeface="Roboto" panose="020B0604020202020204" pitchFamily="2" charset="0"/>
              </a:rPr>
              <a:t>Limited effectiveness - Some systems may not be effective for all drivers or in all situations, such as if the driver is under the influence of drugs or alcohol or if the road conditions are hazardous.</a:t>
            </a:r>
            <a:br>
              <a:rPr lang="en-US" dirty="0"/>
            </a:b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89124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AED"/>
                </a:solidFill>
                <a:effectLst/>
                <a:latin typeface="Roboto" panose="02000000000000000000" pitchFamily="2" charset="0"/>
              </a:rPr>
              <a:t>Drowsiness detection in drivers is crucial for ensuring both personal and public safety.</a:t>
            </a:r>
            <a:br>
              <a:rPr lang="en-US" dirty="0"/>
            </a:br>
            <a:r>
              <a:rPr lang="en-US" b="0" i="0" dirty="0">
                <a:solidFill>
                  <a:srgbClr val="E8EAED"/>
                </a:solidFill>
                <a:effectLst/>
                <a:latin typeface="Roboto" panose="02000000000000000000" pitchFamily="2" charset="0"/>
              </a:rPr>
              <a:t>The increasing usage of artificial intelligence can be very helpful in anticipating a driver's level of weariness.</a:t>
            </a:r>
            <a:br>
              <a:rPr lang="en-US" dirty="0"/>
            </a:br>
            <a:r>
              <a:rPr lang="en-US" b="0" i="0" dirty="0">
                <a:solidFill>
                  <a:srgbClr val="E8EAED"/>
                </a:solidFill>
                <a:effectLst/>
                <a:latin typeface="Roboto" panose="02000000000000000000" pitchFamily="2" charset="0"/>
              </a:rPr>
              <a:t>It has various advantages, as the installation of a camera is simple, and it does not hinder the driver’s experience or comfort like other techniques such as biological features or vehicle-based features.</a:t>
            </a:r>
            <a:br>
              <a:rPr lang="en-US" dirty="0"/>
            </a:br>
            <a:r>
              <a:rPr lang="en-US" b="0" i="0" dirty="0">
                <a:solidFill>
                  <a:srgbClr val="E8EAED"/>
                </a:solidFill>
                <a:effectLst/>
                <a:latin typeface="Roboto" panose="02000000000000000000" pitchFamily="2" charset="0"/>
              </a:rPr>
              <a:t>Not prone to external disturbances, considers only the driver’s face.</a:t>
            </a:r>
            <a:br>
              <a:rPr lang="en-US" dirty="0"/>
            </a:br>
            <a:br>
              <a:rPr lang="en-US" dirty="0"/>
            </a:br>
            <a:r>
              <a:rPr lang="en-US" b="0" i="0" dirty="0">
                <a:solidFill>
                  <a:srgbClr val="E8EAED"/>
                </a:solidFill>
                <a:effectLst/>
                <a:latin typeface="Roboto" panose="02000000000000000000" pitchFamily="2" charset="0"/>
              </a:rPr>
              <a:t>Overall, Real-Time Drowsiness Detection System for Safe Driving Project represents a significant step forward in road safety technology and has the potential to save lives and reduce the cost of road accidents.</a:t>
            </a:r>
            <a:br>
              <a:rPr lang="en-US" dirty="0"/>
            </a:b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254040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1"/>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1516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 id="2147483699" r:id="rId2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1431102" y="1465455"/>
            <a:ext cx="10206095" cy="1225296"/>
          </a:xfrm>
        </p:spPr>
        <p:txBody>
          <a:bodyPr>
            <a:normAutofit fontScale="90000"/>
          </a:bodyPr>
          <a:lstStyle/>
          <a:p>
            <a:pPr algn="r"/>
            <a:r>
              <a:rPr lang="en-US" dirty="0">
                <a:solidFill>
                  <a:schemeClr val="bg1"/>
                </a:solidFill>
              </a:rPr>
              <a:t>Real Time drowsiness detection system for safe driving</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8202955" y="4022658"/>
            <a:ext cx="3376352" cy="711392"/>
          </a:xfrm>
        </p:spPr>
        <p:txBody>
          <a:bodyPr>
            <a:noAutofit/>
          </a:bodyPr>
          <a:lstStyle/>
          <a:p>
            <a:pPr algn="r"/>
            <a:endParaRPr lang="en-US" dirty="0">
              <a:solidFill>
                <a:schemeClr val="bg1"/>
              </a:solidFill>
            </a:endParaRPr>
          </a:p>
          <a:p>
            <a:pPr algn="r"/>
            <a:r>
              <a:rPr lang="en-US" dirty="0">
                <a:solidFill>
                  <a:schemeClr val="bg1"/>
                </a:solidFill>
              </a:rPr>
              <a:t>Smith Elias Dabreo</a:t>
            </a:r>
          </a:p>
          <a:p>
            <a:pPr algn="r"/>
            <a:r>
              <a:rPr lang="en-US" dirty="0">
                <a:solidFill>
                  <a:schemeClr val="bg1"/>
                </a:solidFill>
              </a:rPr>
              <a:t>Kalyan Reddy</a:t>
            </a:r>
          </a:p>
          <a:p>
            <a:pPr algn="r"/>
            <a:r>
              <a:rPr lang="en-US" dirty="0">
                <a:solidFill>
                  <a:schemeClr val="bg1"/>
                </a:solidFill>
              </a:rPr>
              <a:t>Sai Raj Reddy </a:t>
            </a:r>
            <a:r>
              <a:rPr lang="en-US" dirty="0" err="1">
                <a:solidFill>
                  <a:schemeClr val="bg1"/>
                </a:solidFill>
              </a:rPr>
              <a:t>Dyapa</a:t>
            </a:r>
            <a:endParaRPr lang="en-US" dirty="0">
              <a:solidFill>
                <a:schemeClr val="bg1"/>
              </a:solidFill>
            </a:endParaRPr>
          </a:p>
          <a:p>
            <a:pPr algn="r"/>
            <a:endParaRPr lang="en-US" dirty="0">
              <a:solidFill>
                <a:schemeClr val="bg1"/>
              </a:solidFill>
            </a:endParaRPr>
          </a:p>
        </p:txBody>
      </p:sp>
      <p:sp>
        <p:nvSpPr>
          <p:cNvPr id="4" name="TextBox 3">
            <a:extLst>
              <a:ext uri="{FF2B5EF4-FFF2-40B4-BE49-F238E27FC236}">
                <a16:creationId xmlns:a16="http://schemas.microsoft.com/office/drawing/2014/main" id="{8C72D6CC-5596-7A49-E715-1E9DCE25F2ED}"/>
              </a:ext>
            </a:extLst>
          </p:cNvPr>
          <p:cNvSpPr txBox="1"/>
          <p:nvPr/>
        </p:nvSpPr>
        <p:spPr>
          <a:xfrm>
            <a:off x="8456401" y="3041583"/>
            <a:ext cx="3122906" cy="584775"/>
          </a:xfrm>
          <a:prstGeom prst="rect">
            <a:avLst/>
          </a:prstGeom>
          <a:noFill/>
        </p:spPr>
        <p:txBody>
          <a:bodyPr wrap="none" rtlCol="0">
            <a:spAutoFit/>
          </a:bodyPr>
          <a:lstStyle/>
          <a:p>
            <a:pPr algn="r"/>
            <a:r>
              <a:rPr lang="en-US" sz="1600" b="1" cap="all" dirty="0">
                <a:solidFill>
                  <a:schemeClr val="bg1"/>
                </a:solidFill>
                <a:latin typeface="Arial" panose="020B0604020202020204" pitchFamily="34" charset="0"/>
                <a:ea typeface="+mj-ea"/>
                <a:cs typeface="Arial" panose="020B0604020202020204" pitchFamily="34" charset="0"/>
              </a:rPr>
              <a:t>CECS – 553 MACHINE VISION</a:t>
            </a:r>
          </a:p>
          <a:p>
            <a:pPr algn="r"/>
            <a:r>
              <a:rPr lang="en-US" sz="1600" b="1" cap="all" dirty="0">
                <a:solidFill>
                  <a:schemeClr val="bg1"/>
                </a:solidFill>
                <a:latin typeface="Arial" panose="020B0604020202020204" pitchFamily="34" charset="0"/>
                <a:ea typeface="+mj-ea"/>
                <a:cs typeface="Arial" panose="020B0604020202020204" pitchFamily="34" charset="0"/>
              </a:rPr>
              <a:t>PROJECT PRESENTATION</a:t>
            </a:r>
          </a:p>
        </p:txBody>
      </p:sp>
      <p:sp>
        <p:nvSpPr>
          <p:cNvPr id="6" name="TextBox 5">
            <a:extLst>
              <a:ext uri="{FF2B5EF4-FFF2-40B4-BE49-F238E27FC236}">
                <a16:creationId xmlns:a16="http://schemas.microsoft.com/office/drawing/2014/main" id="{4D4ECDBE-0C04-B56B-F296-2D81A8E501B9}"/>
              </a:ext>
            </a:extLst>
          </p:cNvPr>
          <p:cNvSpPr txBox="1"/>
          <p:nvPr/>
        </p:nvSpPr>
        <p:spPr>
          <a:xfrm>
            <a:off x="5542677" y="5803570"/>
            <a:ext cx="6094520" cy="369332"/>
          </a:xfrm>
          <a:prstGeom prst="rect">
            <a:avLst/>
          </a:prstGeom>
          <a:noFill/>
        </p:spPr>
        <p:txBody>
          <a:bodyPr wrap="square">
            <a:spAutoFit/>
          </a:bodyPr>
          <a:lstStyle/>
          <a:p>
            <a:pPr algn="r" defTabSz="914400">
              <a:spcBef>
                <a:spcPts val="360"/>
              </a:spcBef>
            </a:pPr>
            <a:r>
              <a:rPr lang="en-US" dirty="0">
                <a:solidFill>
                  <a:schemeClr val="bg1"/>
                </a:solidFill>
              </a:rPr>
              <a:t>Mentored by Dr. Benyamin </a:t>
            </a:r>
            <a:r>
              <a:rPr lang="en-US" dirty="0" err="1">
                <a:solidFill>
                  <a:schemeClr val="bg1"/>
                </a:solidFill>
              </a:rPr>
              <a:t>Ahmadnia</a:t>
            </a:r>
            <a:endParaRPr lang="en-US" dirty="0">
              <a:solidFill>
                <a:schemeClr val="bg1"/>
              </a:solidFill>
            </a:endParaRP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F0226-5CA4-FBD6-D16C-65F86D07C256}"/>
              </a:ext>
            </a:extLst>
          </p:cNvPr>
          <p:cNvSpPr>
            <a:spLocks noGrp="1"/>
          </p:cNvSpPr>
          <p:nvPr>
            <p:ph type="title"/>
          </p:nvPr>
        </p:nvSpPr>
        <p:spPr>
          <a:xfrm>
            <a:off x="2712720" y="210312"/>
            <a:ext cx="6766560" cy="768096"/>
          </a:xfrm>
        </p:spPr>
        <p:txBody>
          <a:bodyPr/>
          <a:lstStyle/>
          <a:p>
            <a:pPr algn="ctr"/>
            <a:r>
              <a:rPr lang="en-US" dirty="0"/>
              <a:t>DATASET</a:t>
            </a:r>
          </a:p>
        </p:txBody>
      </p:sp>
      <p:sp>
        <p:nvSpPr>
          <p:cNvPr id="4" name="Slide Number Placeholder 3">
            <a:extLst>
              <a:ext uri="{FF2B5EF4-FFF2-40B4-BE49-F238E27FC236}">
                <a16:creationId xmlns:a16="http://schemas.microsoft.com/office/drawing/2014/main" id="{3E89CFCB-E7D6-767A-4016-D7DBE4543EE2}"/>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7" name="Content Placeholder 6">
            <a:extLst>
              <a:ext uri="{FF2B5EF4-FFF2-40B4-BE49-F238E27FC236}">
                <a16:creationId xmlns:a16="http://schemas.microsoft.com/office/drawing/2014/main" id="{21BB0202-95AB-599C-7A4D-73A4F85356B2}"/>
              </a:ext>
            </a:extLst>
          </p:cNvPr>
          <p:cNvPicPr>
            <a:picLocks noGrp="1" noChangeAspect="1"/>
          </p:cNvPicPr>
          <p:nvPr>
            <p:ph idx="1"/>
          </p:nvPr>
        </p:nvPicPr>
        <p:blipFill>
          <a:blip r:embed="rId2"/>
          <a:stretch>
            <a:fillRect/>
          </a:stretch>
        </p:blipFill>
        <p:spPr>
          <a:xfrm>
            <a:off x="2340745" y="1183973"/>
            <a:ext cx="7510509" cy="5463715"/>
          </a:xfrm>
          <a:prstGeom prst="rect">
            <a:avLst/>
          </a:prstGeom>
          <a:solidFill>
            <a:srgbClr val="000000">
              <a:shade val="95000"/>
            </a:srgbClr>
          </a:solidFill>
          <a:ln w="635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076820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1508759" y="347472"/>
            <a:ext cx="9240105" cy="972312"/>
          </a:xfrm>
        </p:spPr>
        <p:txBody>
          <a:bodyPr/>
          <a:lstStyle/>
          <a:p>
            <a:r>
              <a:rPr lang="en-US" dirty="0"/>
              <a:t>Preprocessing the data</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10" name="Content Placeholder 9">
            <a:extLst>
              <a:ext uri="{FF2B5EF4-FFF2-40B4-BE49-F238E27FC236}">
                <a16:creationId xmlns:a16="http://schemas.microsoft.com/office/drawing/2014/main" id="{4F2DB53D-1930-01EA-6F48-2816A3161A9F}"/>
              </a:ext>
            </a:extLst>
          </p:cNvPr>
          <p:cNvSpPr>
            <a:spLocks noGrp="1"/>
          </p:cNvSpPr>
          <p:nvPr>
            <p:ph idx="1"/>
          </p:nvPr>
        </p:nvSpPr>
        <p:spPr>
          <a:xfrm>
            <a:off x="1402226" y="1661440"/>
            <a:ext cx="7987601" cy="3535120"/>
          </a:xfrm>
        </p:spPr>
        <p:txBody>
          <a:bodyPr>
            <a:normAutofit fontScale="92500" lnSpcReduction="10000"/>
          </a:bodyPr>
          <a:lstStyle/>
          <a:p>
            <a:r>
              <a:rPr lang="en-US" sz="1800" dirty="0">
                <a:effectLst/>
              </a:rPr>
              <a:t>• The dataset has annotations such as </a:t>
            </a:r>
            <a:r>
              <a:rPr lang="en-US" sz="1800" dirty="0" err="1">
                <a:effectLst/>
              </a:rPr>
              <a:t>SubjectID</a:t>
            </a:r>
            <a:r>
              <a:rPr lang="en-US" sz="1800" dirty="0">
                <a:effectLst/>
              </a:rPr>
              <a:t>, </a:t>
            </a:r>
            <a:r>
              <a:rPr lang="en-US" sz="1800" dirty="0" err="1">
                <a:effectLst/>
              </a:rPr>
              <a:t>ImageID</a:t>
            </a:r>
            <a:r>
              <a:rPr lang="en-US" sz="1800" dirty="0">
                <a:effectLst/>
              </a:rPr>
              <a:t>, Gender, Glasses, Eye state, reflections, lighting conditions, and Sensor ID.</a:t>
            </a:r>
          </a:p>
          <a:p>
            <a:r>
              <a:rPr lang="en-US" sz="1800" dirty="0">
                <a:effectLst/>
              </a:rPr>
              <a:t>• The dataset was available in 37 different folders, each containing images of one of the 37 subjects.</a:t>
            </a:r>
          </a:p>
          <a:p>
            <a:r>
              <a:rPr lang="en-US" sz="1800" dirty="0">
                <a:effectLst/>
              </a:rPr>
              <a:t>• The images were filtered based on lighting conditions, reflections, Sensor ID, and eye state.</a:t>
            </a:r>
          </a:p>
          <a:p>
            <a:r>
              <a:rPr lang="en-US" sz="1800" dirty="0">
                <a:effectLst/>
              </a:rPr>
              <a:t>• After filtering, there were around 15,000 images of open and closed eyes.</a:t>
            </a:r>
          </a:p>
          <a:p>
            <a:r>
              <a:rPr lang="en-US" sz="1800" dirty="0">
                <a:effectLst/>
              </a:rPr>
              <a:t>• We created an automated script to annotate the images into two classes - open eyes and closed eyes - and sorted them into separate folders.</a:t>
            </a:r>
          </a:p>
          <a:p>
            <a:r>
              <a:rPr lang="en-US" sz="1800" dirty="0">
                <a:effectLst/>
              </a:rPr>
              <a:t>• A split was applied to the dataset with a 90-10 ratio for training and testing.</a:t>
            </a:r>
          </a:p>
          <a:p>
            <a:r>
              <a:rPr lang="en-US" sz="1800" dirty="0">
                <a:effectLst/>
              </a:rPr>
              <a:t>• The training set contained around 27,000 images.</a:t>
            </a:r>
          </a:p>
          <a:p>
            <a:r>
              <a:rPr lang="en-US" sz="1800" dirty="0">
                <a:effectLst/>
              </a:rPr>
              <a:t>• The test set contained around 3,000 images.</a:t>
            </a:r>
          </a:p>
        </p:txBody>
      </p:sp>
    </p:spTree>
    <p:extLst>
      <p:ext uri="{BB962C8B-B14F-4D97-AF65-F5344CB8AC3E}">
        <p14:creationId xmlns:p14="http://schemas.microsoft.com/office/powerpoint/2010/main" val="3412397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1508759" y="347472"/>
            <a:ext cx="9240105" cy="972312"/>
          </a:xfrm>
        </p:spPr>
        <p:txBody>
          <a:bodyPr/>
          <a:lstStyle/>
          <a:p>
            <a:r>
              <a:rPr lang="en-US" dirty="0"/>
              <a:t>Building the Model</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10" name="Content Placeholder 9">
            <a:extLst>
              <a:ext uri="{FF2B5EF4-FFF2-40B4-BE49-F238E27FC236}">
                <a16:creationId xmlns:a16="http://schemas.microsoft.com/office/drawing/2014/main" id="{4F2DB53D-1930-01EA-6F48-2816A3161A9F}"/>
              </a:ext>
            </a:extLst>
          </p:cNvPr>
          <p:cNvSpPr>
            <a:spLocks noGrp="1"/>
          </p:cNvSpPr>
          <p:nvPr>
            <p:ph idx="1"/>
          </p:nvPr>
        </p:nvSpPr>
        <p:spPr>
          <a:xfrm>
            <a:off x="1402226" y="1661440"/>
            <a:ext cx="7987601" cy="3535120"/>
          </a:xfrm>
        </p:spPr>
        <p:txBody>
          <a:bodyPr/>
          <a:lstStyle/>
          <a:p>
            <a:pPr marL="285750" indent="-285750">
              <a:buFont typeface="Arial" panose="020B0604020202020204" pitchFamily="34" charset="0"/>
              <a:buChar char="•"/>
            </a:pPr>
            <a:r>
              <a:rPr lang="en-US" sz="1800" dirty="0">
                <a:effectLst/>
              </a:rPr>
              <a:t>We used the </a:t>
            </a:r>
            <a:r>
              <a:rPr lang="en-US" sz="1800" dirty="0" err="1">
                <a:effectLst/>
              </a:rPr>
              <a:t>ImageDataGenerator</a:t>
            </a:r>
            <a:r>
              <a:rPr lang="en-US" sz="1800" dirty="0">
                <a:effectLst/>
              </a:rPr>
              <a:t> from </a:t>
            </a:r>
            <a:r>
              <a:rPr lang="en-US" sz="1800" dirty="0" err="1">
                <a:effectLst/>
              </a:rPr>
              <a:t>Keras</a:t>
            </a:r>
            <a:r>
              <a:rPr lang="en-US" sz="1800" dirty="0">
                <a:effectLst/>
              </a:rPr>
              <a:t> to create real image augmentations like zoom range, rotation, and height shift range.</a:t>
            </a:r>
          </a:p>
          <a:p>
            <a:pPr marL="285750" indent="-285750">
              <a:buFont typeface="Arial" panose="020B0604020202020204" pitchFamily="34" charset="0"/>
              <a:buChar char="•"/>
            </a:pPr>
            <a:r>
              <a:rPr lang="en-US" sz="1800" dirty="0">
                <a:effectLst/>
              </a:rPr>
              <a:t>The training set was split into an 80-20 ratio for validation, resulting in three separate datasets - train, test, and validation.</a:t>
            </a:r>
          </a:p>
          <a:p>
            <a:pPr marL="285750" indent="-285750">
              <a:buFont typeface="Arial" panose="020B0604020202020204" pitchFamily="34" charset="0"/>
              <a:buChar char="•"/>
            </a:pPr>
            <a:r>
              <a:rPr lang="en-US" sz="1800" dirty="0">
                <a:effectLst/>
              </a:rPr>
              <a:t>We used transfer learning in our model.</a:t>
            </a:r>
            <a:endParaRPr lang="en-US" sz="1800" dirty="0"/>
          </a:p>
          <a:p>
            <a:pPr marL="285750" indent="-285750">
              <a:buFont typeface="Arial" panose="020B0604020202020204" pitchFamily="34" charset="0"/>
              <a:buChar char="•"/>
            </a:pPr>
            <a:r>
              <a:rPr lang="en-US" sz="1800" dirty="0">
                <a:effectLst/>
              </a:rPr>
              <a:t>Transfer learning is a method of utilizing feature representations from an existing pre-trained model, saving time and reducing generalization errors.</a:t>
            </a:r>
          </a:p>
          <a:p>
            <a:pPr marL="285750" indent="-285750">
              <a:buFont typeface="Arial" panose="020B0604020202020204" pitchFamily="34" charset="0"/>
              <a:buChar char="•"/>
            </a:pPr>
            <a:r>
              <a:rPr lang="en-US" sz="1800" dirty="0"/>
              <a:t>S</a:t>
            </a:r>
            <a:r>
              <a:rPr lang="en-US" sz="1800" dirty="0">
                <a:effectLst/>
              </a:rPr>
              <a:t>et the base model as InceptionV3 with </a:t>
            </a:r>
            <a:r>
              <a:rPr lang="en-US" sz="1800" dirty="0" err="1">
                <a:effectLst/>
              </a:rPr>
              <a:t>imagenet</a:t>
            </a:r>
            <a:r>
              <a:rPr lang="en-US" sz="1800" dirty="0">
                <a:effectLst/>
              </a:rPr>
              <a:t> weights.</a:t>
            </a:r>
          </a:p>
          <a:p>
            <a:pPr marL="285750" indent="-285750">
              <a:buFont typeface="Arial" panose="020B0604020202020204" pitchFamily="34" charset="0"/>
              <a:buChar char="•"/>
            </a:pPr>
            <a:r>
              <a:rPr lang="en-US" sz="1800" dirty="0"/>
              <a:t>We </a:t>
            </a:r>
            <a:r>
              <a:rPr lang="en-US" sz="1800" dirty="0">
                <a:effectLst/>
              </a:rPr>
              <a:t>removed the top layer of the base model (classification layer) and froze all other layers in the base model.</a:t>
            </a:r>
          </a:p>
        </p:txBody>
      </p:sp>
    </p:spTree>
    <p:extLst>
      <p:ext uri="{BB962C8B-B14F-4D97-AF65-F5344CB8AC3E}">
        <p14:creationId xmlns:p14="http://schemas.microsoft.com/office/powerpoint/2010/main" val="60961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1508759" y="347472"/>
            <a:ext cx="9240105" cy="972312"/>
          </a:xfrm>
        </p:spPr>
        <p:txBody>
          <a:bodyPr/>
          <a:lstStyle/>
          <a:p>
            <a:r>
              <a:rPr lang="en-US" dirty="0"/>
              <a:t>Inception v3 Model</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10" name="Content Placeholder 9">
            <a:extLst>
              <a:ext uri="{FF2B5EF4-FFF2-40B4-BE49-F238E27FC236}">
                <a16:creationId xmlns:a16="http://schemas.microsoft.com/office/drawing/2014/main" id="{4F2DB53D-1930-01EA-6F48-2816A3161A9F}"/>
              </a:ext>
            </a:extLst>
          </p:cNvPr>
          <p:cNvSpPr>
            <a:spLocks noGrp="1"/>
          </p:cNvSpPr>
          <p:nvPr>
            <p:ph idx="1"/>
          </p:nvPr>
        </p:nvSpPr>
        <p:spPr>
          <a:xfrm>
            <a:off x="1380184" y="1329978"/>
            <a:ext cx="7987601" cy="3535120"/>
          </a:xfrm>
        </p:spPr>
        <p:txBody>
          <a:bodyPr>
            <a:normAutofit fontScale="92500" lnSpcReduction="10000"/>
          </a:bodyPr>
          <a:lstStyle/>
          <a:p>
            <a:pPr marL="285750" indent="-285750">
              <a:buFont typeface="Arial" panose="020B0604020202020204" pitchFamily="34" charset="0"/>
              <a:buChar char="•"/>
            </a:pPr>
            <a:r>
              <a:rPr lang="en-US" sz="1800" dirty="0">
                <a:effectLst/>
              </a:rPr>
              <a:t>InceptionV3 is a neural network model developed by Google and originally introduced during the ImageNet Recognition Challenge. It belongs to the CNN family of models.</a:t>
            </a:r>
          </a:p>
          <a:p>
            <a:pPr marL="285750" indent="-285750">
              <a:buFont typeface="Arial" panose="020B0604020202020204" pitchFamily="34" charset="0"/>
              <a:buChar char="•"/>
            </a:pPr>
            <a:r>
              <a:rPr lang="en-US" sz="1800" dirty="0">
                <a:effectLst/>
              </a:rPr>
              <a:t>InceptionV3 consists of symmetric and asymmetric building blocks that include convolutions, pooling, concatenations, dropouts, and fully connected layers. The model uses batch normalization extensively, and it's applied to activation inputs.</a:t>
            </a:r>
          </a:p>
          <a:p>
            <a:pPr marL="285750" indent="-285750">
              <a:buFont typeface="Arial" panose="020B0604020202020204" pitchFamily="34" charset="0"/>
              <a:buChar char="•"/>
            </a:pPr>
            <a:r>
              <a:rPr lang="en-US" sz="1800" dirty="0" err="1">
                <a:effectLst/>
              </a:rPr>
              <a:t>Softmax</a:t>
            </a:r>
            <a:r>
              <a:rPr lang="en-US" sz="1800" dirty="0">
                <a:effectLst/>
              </a:rPr>
              <a:t> and </a:t>
            </a:r>
            <a:r>
              <a:rPr lang="en-US" sz="1800" dirty="0" err="1">
                <a:effectLst/>
              </a:rPr>
              <a:t>relu</a:t>
            </a:r>
            <a:r>
              <a:rPr lang="en-US" sz="1800" dirty="0">
                <a:effectLst/>
              </a:rPr>
              <a:t> units were added to the new model and then trained.</a:t>
            </a:r>
          </a:p>
          <a:p>
            <a:pPr marL="285750" indent="-285750">
              <a:buFont typeface="Arial" panose="020B0604020202020204" pitchFamily="34" charset="0"/>
              <a:buChar char="•"/>
            </a:pPr>
            <a:r>
              <a:rPr lang="en-US" sz="1800" dirty="0">
                <a:effectLst/>
              </a:rPr>
              <a:t>Used Model checkpoints to save the best model based on loss metric and </a:t>
            </a:r>
            <a:r>
              <a:rPr lang="en-US" sz="1800" dirty="0" err="1">
                <a:effectLst/>
              </a:rPr>
              <a:t>Keras</a:t>
            </a:r>
            <a:r>
              <a:rPr lang="en-US" sz="1800" dirty="0">
                <a:effectLst/>
              </a:rPr>
              <a:t> Callbacks API’s </a:t>
            </a:r>
            <a:r>
              <a:rPr lang="en-US" sz="1800" dirty="0" err="1">
                <a:effectLst/>
              </a:rPr>
              <a:t>EarlyStopping</a:t>
            </a:r>
            <a:r>
              <a:rPr lang="en-US" sz="1800" dirty="0">
                <a:effectLst/>
              </a:rPr>
              <a:t> and </a:t>
            </a:r>
            <a:r>
              <a:rPr lang="en-US" sz="1800" dirty="0" err="1">
                <a:effectLst/>
              </a:rPr>
              <a:t>ReduceLROnPlateau</a:t>
            </a:r>
            <a:r>
              <a:rPr lang="en-US" sz="1800" dirty="0">
                <a:effectLst/>
              </a:rPr>
              <a:t> to avoid over fitting and modify learning rate during training.</a:t>
            </a:r>
          </a:p>
          <a:p>
            <a:pPr marL="285750" indent="-285750">
              <a:buFont typeface="Arial" panose="020B0604020202020204" pitchFamily="34" charset="0"/>
              <a:buChar char="•"/>
            </a:pPr>
            <a:r>
              <a:rPr lang="en-US" sz="1800" dirty="0">
                <a:effectLst/>
              </a:rPr>
              <a:t>The model was trained with a batch size of 8.</a:t>
            </a:r>
          </a:p>
          <a:p>
            <a:pPr marL="285750" indent="-285750">
              <a:buFont typeface="Arial" panose="020B0604020202020204" pitchFamily="34" charset="0"/>
              <a:buChar char="•"/>
            </a:pPr>
            <a:r>
              <a:rPr lang="en-US" sz="1800" dirty="0">
                <a:effectLst/>
              </a:rPr>
              <a:t>The training was conducted for 30 epochs.</a:t>
            </a:r>
          </a:p>
          <a:p>
            <a:pPr marL="285750" indent="-285750">
              <a:buFont typeface="Arial" panose="020B0604020202020204" pitchFamily="34" charset="0"/>
              <a:buChar char="•"/>
            </a:pPr>
            <a:endParaRPr lang="en-US" sz="1800" dirty="0">
              <a:effectLst/>
            </a:endParaRPr>
          </a:p>
        </p:txBody>
      </p:sp>
    </p:spTree>
    <p:extLst>
      <p:ext uri="{BB962C8B-B14F-4D97-AF65-F5344CB8AC3E}">
        <p14:creationId xmlns:p14="http://schemas.microsoft.com/office/powerpoint/2010/main" val="3719086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1508759" y="347472"/>
            <a:ext cx="9240105" cy="972312"/>
          </a:xfrm>
        </p:spPr>
        <p:txBody>
          <a:bodyPr/>
          <a:lstStyle/>
          <a:p>
            <a:r>
              <a:rPr lang="en-US" dirty="0"/>
              <a:t>Model Results</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10" name="Content Placeholder 9">
            <a:extLst>
              <a:ext uri="{FF2B5EF4-FFF2-40B4-BE49-F238E27FC236}">
                <a16:creationId xmlns:a16="http://schemas.microsoft.com/office/drawing/2014/main" id="{4F2DB53D-1930-01EA-6F48-2816A3161A9F}"/>
              </a:ext>
            </a:extLst>
          </p:cNvPr>
          <p:cNvSpPr>
            <a:spLocks noGrp="1"/>
          </p:cNvSpPr>
          <p:nvPr>
            <p:ph idx="1"/>
          </p:nvPr>
        </p:nvSpPr>
        <p:spPr>
          <a:xfrm>
            <a:off x="2102199" y="1423315"/>
            <a:ext cx="7987601" cy="3535120"/>
          </a:xfrm>
        </p:spPr>
        <p:txBody>
          <a:bodyPr>
            <a:normAutofit lnSpcReduction="10000"/>
          </a:bodyPr>
          <a:lstStyle/>
          <a:p>
            <a:pPr marL="285750" indent="-285750">
              <a:buFont typeface="Arial" panose="020B0604020202020204" pitchFamily="34" charset="0"/>
              <a:buChar char="•"/>
            </a:pPr>
            <a:r>
              <a:rPr lang="en-US" sz="2000" dirty="0">
                <a:effectLst/>
              </a:rPr>
              <a:t>Training set</a:t>
            </a:r>
          </a:p>
          <a:p>
            <a:r>
              <a:rPr lang="en-US" sz="2000" dirty="0">
                <a:effectLst/>
              </a:rPr>
              <a:t>	Accuracy: 93.8977</a:t>
            </a:r>
          </a:p>
          <a:p>
            <a:r>
              <a:rPr lang="en-US" sz="2000" dirty="0">
                <a:effectLst/>
              </a:rPr>
              <a:t>	Loss : 0.1568</a:t>
            </a:r>
          </a:p>
          <a:p>
            <a:pPr marL="285750" indent="-285750">
              <a:buFont typeface="Arial" panose="020B0604020202020204" pitchFamily="34" charset="0"/>
              <a:buChar char="•"/>
            </a:pPr>
            <a:r>
              <a:rPr lang="en-US" sz="2000" dirty="0">
                <a:effectLst/>
              </a:rPr>
              <a:t>Test set</a:t>
            </a:r>
          </a:p>
          <a:p>
            <a:r>
              <a:rPr lang="en-US" sz="2000" dirty="0">
                <a:effectLst/>
              </a:rPr>
              <a:t>	Accuracy: 90.5021</a:t>
            </a:r>
          </a:p>
          <a:p>
            <a:r>
              <a:rPr lang="en-US" sz="2000" dirty="0">
                <a:effectLst/>
              </a:rPr>
              <a:t>	Loss : 0.1471</a:t>
            </a:r>
          </a:p>
          <a:p>
            <a:pPr marL="285750" indent="-285750">
              <a:buFont typeface="Arial" panose="020B0604020202020204" pitchFamily="34" charset="0"/>
              <a:buChar char="•"/>
            </a:pPr>
            <a:r>
              <a:rPr lang="en-US" sz="2000" dirty="0"/>
              <a:t>V</a:t>
            </a:r>
            <a:r>
              <a:rPr lang="en-US" sz="2000" dirty="0">
                <a:effectLst/>
              </a:rPr>
              <a:t>alidation set</a:t>
            </a:r>
          </a:p>
          <a:p>
            <a:r>
              <a:rPr lang="en-US" sz="2000" dirty="0">
                <a:effectLst/>
              </a:rPr>
              <a:t>	Accuracy: 91.8203</a:t>
            </a:r>
          </a:p>
          <a:p>
            <a:r>
              <a:rPr lang="en-US" sz="2000" dirty="0">
                <a:effectLst/>
              </a:rPr>
              <a:t>	Loss : 0.1726</a:t>
            </a:r>
          </a:p>
        </p:txBody>
      </p:sp>
    </p:spTree>
    <p:extLst>
      <p:ext uri="{BB962C8B-B14F-4D97-AF65-F5344CB8AC3E}">
        <p14:creationId xmlns:p14="http://schemas.microsoft.com/office/powerpoint/2010/main" val="3610503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1508759" y="347472"/>
            <a:ext cx="9240105" cy="972312"/>
          </a:xfrm>
        </p:spPr>
        <p:txBody>
          <a:bodyPr/>
          <a:lstStyle/>
          <a:p>
            <a:r>
              <a:rPr lang="en-US" dirty="0"/>
              <a:t>Model Implementation</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13" name="Content Placeholder 12">
            <a:extLst>
              <a:ext uri="{FF2B5EF4-FFF2-40B4-BE49-F238E27FC236}">
                <a16:creationId xmlns:a16="http://schemas.microsoft.com/office/drawing/2014/main" id="{6BB9F5EB-93F1-2B35-FF7D-C489026E3DF1}"/>
              </a:ext>
            </a:extLst>
          </p:cNvPr>
          <p:cNvPicPr>
            <a:picLocks noGrp="1" noChangeAspect="1"/>
          </p:cNvPicPr>
          <p:nvPr>
            <p:ph idx="1"/>
          </p:nvPr>
        </p:nvPicPr>
        <p:blipFill>
          <a:blip r:embed="rId2"/>
          <a:stretch>
            <a:fillRect/>
          </a:stretch>
        </p:blipFill>
        <p:spPr>
          <a:xfrm>
            <a:off x="3112559" y="1825625"/>
            <a:ext cx="6332007" cy="4351338"/>
          </a:xfrm>
        </p:spPr>
      </p:pic>
    </p:spTree>
    <p:extLst>
      <p:ext uri="{BB962C8B-B14F-4D97-AF65-F5344CB8AC3E}">
        <p14:creationId xmlns:p14="http://schemas.microsoft.com/office/powerpoint/2010/main" val="2273948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1508759" y="347472"/>
            <a:ext cx="9240105" cy="972312"/>
          </a:xfrm>
        </p:spPr>
        <p:txBody>
          <a:bodyPr/>
          <a:lstStyle/>
          <a:p>
            <a:r>
              <a:rPr lang="en-US" dirty="0"/>
              <a:t>Model Implementation</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16</a:t>
            </a:fld>
            <a:endParaRPr lang="en-US" dirty="0"/>
          </a:p>
        </p:txBody>
      </p:sp>
      <p:pic>
        <p:nvPicPr>
          <p:cNvPr id="11" name="Content Placeholder 10">
            <a:extLst>
              <a:ext uri="{FF2B5EF4-FFF2-40B4-BE49-F238E27FC236}">
                <a16:creationId xmlns:a16="http://schemas.microsoft.com/office/drawing/2014/main" id="{48F45098-F4CB-E2B8-A24A-F367DDBE1593}"/>
              </a:ext>
            </a:extLst>
          </p:cNvPr>
          <p:cNvPicPr>
            <a:picLocks noGrp="1" noChangeAspect="1"/>
          </p:cNvPicPr>
          <p:nvPr>
            <p:ph idx="1"/>
          </p:nvPr>
        </p:nvPicPr>
        <p:blipFill>
          <a:blip r:embed="rId2"/>
          <a:stretch>
            <a:fillRect/>
          </a:stretch>
        </p:blipFill>
        <p:spPr>
          <a:xfrm>
            <a:off x="3134229" y="1825625"/>
            <a:ext cx="6288667" cy="4351338"/>
          </a:xfrm>
        </p:spPr>
      </p:pic>
    </p:spTree>
    <p:extLst>
      <p:ext uri="{BB962C8B-B14F-4D97-AF65-F5344CB8AC3E}">
        <p14:creationId xmlns:p14="http://schemas.microsoft.com/office/powerpoint/2010/main" val="436994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1508759" y="347472"/>
            <a:ext cx="9240105" cy="972312"/>
          </a:xfrm>
        </p:spPr>
        <p:txBody>
          <a:bodyPr/>
          <a:lstStyle/>
          <a:p>
            <a:r>
              <a:rPr lang="en-US" dirty="0" err="1"/>
              <a:t>Futurework</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10" name="Content Placeholder 9">
            <a:extLst>
              <a:ext uri="{FF2B5EF4-FFF2-40B4-BE49-F238E27FC236}">
                <a16:creationId xmlns:a16="http://schemas.microsoft.com/office/drawing/2014/main" id="{4F2DB53D-1930-01EA-6F48-2816A3161A9F}"/>
              </a:ext>
            </a:extLst>
          </p:cNvPr>
          <p:cNvSpPr>
            <a:spLocks noGrp="1"/>
          </p:cNvSpPr>
          <p:nvPr>
            <p:ph idx="1"/>
          </p:nvPr>
        </p:nvSpPr>
        <p:spPr>
          <a:xfrm>
            <a:off x="1508759" y="1661439"/>
            <a:ext cx="8968741" cy="4425035"/>
          </a:xfrm>
        </p:spPr>
        <p:txBody>
          <a:bodyPr>
            <a:normAutofit/>
          </a:bodyPr>
          <a:lstStyle/>
          <a:p>
            <a:pPr marL="457200" indent="-457200" algn="l">
              <a:lnSpc>
                <a:spcPct val="120000"/>
              </a:lnSpc>
              <a:buFont typeface="+mj-lt"/>
              <a:buAutoNum type="arabicPeriod"/>
            </a:pPr>
            <a:r>
              <a:rPr lang="en-US" sz="1800" b="0" i="0" dirty="0">
                <a:solidFill>
                  <a:srgbClr val="374151"/>
                </a:solidFill>
                <a:effectLst/>
                <a:latin typeface="Söhne"/>
              </a:rPr>
              <a:t>Enhance the drowsy driver detection model by incorporating a broader range of open and closed eye images from individuals representing diverse ethnicities.</a:t>
            </a:r>
          </a:p>
          <a:p>
            <a:pPr marL="457200" indent="-457200" algn="l">
              <a:lnSpc>
                <a:spcPct val="120000"/>
              </a:lnSpc>
              <a:buFont typeface="+mj-lt"/>
              <a:buAutoNum type="arabicPeriod"/>
            </a:pPr>
            <a:r>
              <a:rPr lang="en-US" sz="1800" b="0" i="0" dirty="0">
                <a:solidFill>
                  <a:srgbClr val="374151"/>
                </a:solidFill>
                <a:effectLst/>
                <a:latin typeface="Söhne"/>
              </a:rPr>
              <a:t>Create a dedicated hardware module that integrates a camera, designed to be mounted within vehicles to enhance accuracy of the drowsy driver detection system.</a:t>
            </a:r>
          </a:p>
          <a:p>
            <a:pPr marL="457200" indent="-457200" algn="l">
              <a:lnSpc>
                <a:spcPct val="120000"/>
              </a:lnSpc>
              <a:buFont typeface="+mj-lt"/>
              <a:buAutoNum type="arabicPeriod"/>
            </a:pPr>
            <a:r>
              <a:rPr lang="en-US" sz="1800" b="0" i="0" dirty="0">
                <a:solidFill>
                  <a:srgbClr val="374151"/>
                </a:solidFill>
                <a:effectLst/>
                <a:latin typeface="Söhne"/>
              </a:rPr>
              <a:t>Instead of relying solely on sound alarms, consider expanding the range of actions that can be taken after a drowsy driver is identified, such as reducing the vehicle's speed, issuing visual or tactile alerts, or recommending that the driver take a break.</a:t>
            </a:r>
          </a:p>
          <a:p>
            <a:pPr marL="457200" indent="-457200" algn="l">
              <a:lnSpc>
                <a:spcPct val="120000"/>
              </a:lnSpc>
              <a:buFont typeface="+mj-lt"/>
              <a:buAutoNum type="arabicPeriod"/>
            </a:pPr>
            <a:r>
              <a:rPr lang="en-US" sz="1800" b="0" i="0" dirty="0">
                <a:solidFill>
                  <a:srgbClr val="374151"/>
                </a:solidFill>
                <a:effectLst/>
                <a:latin typeface="Söhne"/>
              </a:rPr>
              <a:t>Utilize the installed camera module for multiple purposes, including driver facial recognition and capturing footage in the event of an accident.</a:t>
            </a:r>
          </a:p>
        </p:txBody>
      </p:sp>
    </p:spTree>
    <p:extLst>
      <p:ext uri="{BB962C8B-B14F-4D97-AF65-F5344CB8AC3E}">
        <p14:creationId xmlns:p14="http://schemas.microsoft.com/office/powerpoint/2010/main" val="2459165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2271306" y="2389150"/>
            <a:ext cx="7649388" cy="2079699"/>
          </a:xfrm>
        </p:spPr>
        <p:txBody>
          <a:bodyPr>
            <a:normAutofit/>
          </a:bodyPr>
          <a:lstStyle/>
          <a:p>
            <a:pPr algn="ctr"/>
            <a:r>
              <a:rPr lang="en-US" sz="5400" dirty="0"/>
              <a:t>Conclusion </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18</a:t>
            </a:fld>
            <a:endParaRPr lang="en-US" dirty="0"/>
          </a:p>
        </p:txBody>
      </p:sp>
    </p:spTree>
    <p:extLst>
      <p:ext uri="{BB962C8B-B14F-4D97-AF65-F5344CB8AC3E}">
        <p14:creationId xmlns:p14="http://schemas.microsoft.com/office/powerpoint/2010/main" val="94818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348696" y="750885"/>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348696" y="1653598"/>
            <a:ext cx="5693664" cy="3122168"/>
          </a:xfrm>
        </p:spPr>
        <p:txBody>
          <a:bodyPr/>
          <a:lstStyle/>
          <a:p>
            <a:pPr marL="285750" indent="-285750">
              <a:buFont typeface="Arial" panose="020B0604020202020204" pitchFamily="34" charset="0"/>
              <a:buChar char="•"/>
            </a:pPr>
            <a:r>
              <a:rPr lang="en-US" sz="1800" dirty="0"/>
              <a:t>Background</a:t>
            </a:r>
          </a:p>
          <a:p>
            <a:pPr marL="285750" indent="-285750">
              <a:buFont typeface="Arial" panose="020B0604020202020204" pitchFamily="34" charset="0"/>
              <a:buChar char="•"/>
            </a:pPr>
            <a:r>
              <a:rPr lang="en-US" sz="1800" dirty="0"/>
              <a:t>Problem Statement</a:t>
            </a:r>
          </a:p>
          <a:p>
            <a:pPr marL="285750" indent="-285750">
              <a:buFont typeface="Arial" panose="020B0604020202020204" pitchFamily="34" charset="0"/>
              <a:buChar char="•"/>
            </a:pPr>
            <a:r>
              <a:rPr lang="en-US" sz="1800" dirty="0"/>
              <a:t>​Existing Systems and Limitations</a:t>
            </a:r>
          </a:p>
          <a:p>
            <a:pPr marL="285750" indent="-285750">
              <a:buFont typeface="Arial" panose="020B0604020202020204" pitchFamily="34" charset="0"/>
              <a:buChar char="•"/>
            </a:pPr>
            <a:r>
              <a:rPr lang="en-US" sz="1800" dirty="0"/>
              <a:t>Novelty of our system</a:t>
            </a:r>
          </a:p>
          <a:p>
            <a:pPr marL="285750" indent="-285750">
              <a:buFont typeface="Arial" panose="020B0604020202020204" pitchFamily="34" charset="0"/>
              <a:buChar char="•"/>
            </a:pPr>
            <a:r>
              <a:rPr lang="en-US" sz="1800" dirty="0"/>
              <a:t>Proposed Solution</a:t>
            </a:r>
          </a:p>
          <a:p>
            <a:pPr marL="285750" indent="-285750">
              <a:buFont typeface="Arial" panose="020B0604020202020204" pitchFamily="34" charset="0"/>
              <a:buChar char="•"/>
            </a:pPr>
            <a:r>
              <a:rPr lang="en-US" sz="1800" dirty="0"/>
              <a:t>Dataset</a:t>
            </a:r>
          </a:p>
          <a:p>
            <a:pPr marL="285750" indent="-285750">
              <a:buFont typeface="Arial" panose="020B0604020202020204" pitchFamily="34" charset="0"/>
              <a:buChar char="•"/>
            </a:pPr>
            <a:r>
              <a:rPr lang="en-US" sz="1800" dirty="0"/>
              <a:t>Preprocessing the Data</a:t>
            </a:r>
          </a:p>
          <a:p>
            <a:pPr marL="285750" indent="-285750">
              <a:buFont typeface="Arial" panose="020B0604020202020204" pitchFamily="34" charset="0"/>
              <a:buChar char="•"/>
            </a:pPr>
            <a:r>
              <a:rPr lang="en-US" sz="1800" dirty="0"/>
              <a:t>Building the Model</a:t>
            </a:r>
          </a:p>
          <a:p>
            <a:pPr marL="285750" indent="-285750">
              <a:buFont typeface="Arial" panose="020B0604020202020204" pitchFamily="34" charset="0"/>
              <a:buChar char="•"/>
            </a:pPr>
            <a:r>
              <a:rPr lang="en-US" sz="1800" dirty="0"/>
              <a:t>Model Results</a:t>
            </a:r>
          </a:p>
          <a:p>
            <a:pPr marL="285750" indent="-285750">
              <a:buFont typeface="Arial" panose="020B0604020202020204" pitchFamily="34" charset="0"/>
              <a:buChar char="•"/>
            </a:pPr>
            <a:r>
              <a:rPr lang="en-US" sz="1800" dirty="0"/>
              <a:t>Model Implementation</a:t>
            </a:r>
          </a:p>
          <a:p>
            <a:pPr marL="285750" indent="-285750">
              <a:buFont typeface="Arial" panose="020B0604020202020204" pitchFamily="34" charset="0"/>
              <a:buChar char="•"/>
            </a:pPr>
            <a:r>
              <a:rPr lang="en-US" sz="1800" dirty="0" err="1"/>
              <a:t>Futurework</a:t>
            </a:r>
            <a:endParaRPr lang="en-US" sz="1800" dirty="0"/>
          </a:p>
          <a:p>
            <a:pPr marL="285750" indent="-285750">
              <a:buFont typeface="Arial" panose="020B0604020202020204" pitchFamily="34" charset="0"/>
              <a:buChar char="•"/>
            </a:pPr>
            <a:r>
              <a:rPr lang="en-US" sz="1800" dirty="0"/>
              <a:t>Conclusion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2712720" y="958877"/>
            <a:ext cx="6766560" cy="768096"/>
          </a:xfrm>
        </p:spPr>
        <p:txBody>
          <a:bodyPr/>
          <a:lstStyle/>
          <a:p>
            <a:pPr algn="ctr"/>
            <a:r>
              <a:rPr lang="en-US" dirty="0"/>
              <a:t>Background</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1026" name="Picture 2" descr="Drowsy Driving">
            <a:extLst>
              <a:ext uri="{FF2B5EF4-FFF2-40B4-BE49-F238E27FC236}">
                <a16:creationId xmlns:a16="http://schemas.microsoft.com/office/drawing/2014/main" id="{12F24D7F-5E26-94D7-2DEE-359C2E2E3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2165350"/>
            <a:ext cx="8001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898524"/>
            <a:ext cx="6343650" cy="1325880"/>
          </a:xfrm>
        </p:spPr>
        <p:txBody>
          <a:bodyPr>
            <a:normAutofit/>
          </a:bodyPr>
          <a:lstStyle/>
          <a:p>
            <a:r>
              <a:rPr lang="en-ZA" dirty="0"/>
              <a:t>Problem statement</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657725" y="2377492"/>
            <a:ext cx="7029450" cy="3657600"/>
          </a:xfrm>
        </p:spPr>
        <p:txBody>
          <a:bodyPr>
            <a:normAutofit/>
          </a:bodyPr>
          <a:lstStyle/>
          <a:p>
            <a:pPr algn="just"/>
            <a:r>
              <a:rPr lang="en-US" sz="1800" b="0" i="0" dirty="0">
                <a:solidFill>
                  <a:srgbClr val="000000"/>
                </a:solidFill>
                <a:effectLst/>
                <a:latin typeface="Times New Roman" panose="02020603050405020304" pitchFamily="18" charset="0"/>
              </a:rPr>
              <a:t>Drowsy Driving is a dangerous combo of driving and being sleepy. The frequency of traffic accidents caused by drowsy driving is rising at an alarming rate around the world. The biggest cause of tiredness while driving is a lack of sleep and fatigue. Other factors, such as sleep difficulties, medication, alcohol usage, or driving during night shifts, can also contribute to tiredness while driving. This project aims to solve this problem by taking advantage of Machine Vision.</a:t>
            </a:r>
            <a:endParaRPr lang="en-US" sz="1800" dirty="0">
              <a:solidFill>
                <a:srgbClr val="252525"/>
              </a:solidFill>
              <a:effectLst/>
            </a:endParaRPr>
          </a:p>
        </p:txBody>
      </p:sp>
      <p:pic>
        <p:nvPicPr>
          <p:cNvPr id="4" name="Picture 3">
            <a:extLst>
              <a:ext uri="{FF2B5EF4-FFF2-40B4-BE49-F238E27FC236}">
                <a16:creationId xmlns:a16="http://schemas.microsoft.com/office/drawing/2014/main" id="{6F9E20EB-9A74-83CD-C921-AEEED35D375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84" b="99509" l="0" r="90000">
                        <a14:foregroundMark x1="72295" y1="33061" x2="72295" y2="33061"/>
                      </a14:backgroundRemoval>
                    </a14:imgEffect>
                  </a14:imgLayer>
                </a14:imgProps>
              </a:ext>
            </a:extLst>
          </a:blip>
          <a:stretch>
            <a:fillRect/>
          </a:stretch>
        </p:blipFill>
        <p:spPr>
          <a:xfrm>
            <a:off x="328914" y="2423808"/>
            <a:ext cx="3426001" cy="3431618"/>
          </a:xfrm>
          <a:prstGeom prst="rect">
            <a:avLst/>
          </a:prstGeom>
        </p:spPr>
      </p:pic>
    </p:spTree>
    <p:extLst>
      <p:ext uri="{BB962C8B-B14F-4D97-AF65-F5344CB8AC3E}">
        <p14:creationId xmlns:p14="http://schemas.microsoft.com/office/powerpoint/2010/main" val="868191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FFC143C-3138-68C2-E166-F610D1241E0E}"/>
              </a:ext>
            </a:extLst>
          </p:cNvPr>
          <p:cNvSpPr txBox="1">
            <a:spLocks/>
          </p:cNvSpPr>
          <p:nvPr/>
        </p:nvSpPr>
        <p:spPr>
          <a:xfrm>
            <a:off x="3967150" y="838200"/>
            <a:ext cx="5176850" cy="97631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4000" dirty="0"/>
              <a:t>Existing Systems</a:t>
            </a:r>
          </a:p>
        </p:txBody>
      </p:sp>
      <p:sp>
        <p:nvSpPr>
          <p:cNvPr id="28" name="Text Placeholder 3">
            <a:extLst>
              <a:ext uri="{FF2B5EF4-FFF2-40B4-BE49-F238E27FC236}">
                <a16:creationId xmlns:a16="http://schemas.microsoft.com/office/drawing/2014/main" id="{C903C47E-884F-5857-3E9F-F79BC2705CB7}"/>
              </a:ext>
            </a:extLst>
          </p:cNvPr>
          <p:cNvSpPr>
            <a:spLocks noGrp="1"/>
          </p:cNvSpPr>
          <p:nvPr>
            <p:ph type="body" sz="quarter" idx="13"/>
          </p:nvPr>
        </p:nvSpPr>
        <p:spPr>
          <a:xfrm>
            <a:off x="2667000" y="2717097"/>
            <a:ext cx="8677275" cy="2497650"/>
          </a:xfrm>
        </p:spPr>
        <p:txBody>
          <a:bodyPr/>
          <a:lstStyle/>
          <a:p>
            <a:pPr marL="342900" indent="-342900">
              <a:lnSpc>
                <a:spcPct val="100000"/>
              </a:lnSpc>
              <a:buFont typeface="Arial" panose="020B0604020202020204" pitchFamily="34" charset="0"/>
              <a:buChar char="•"/>
            </a:pPr>
            <a:r>
              <a:rPr lang="en-US" dirty="0"/>
              <a:t>Lane departure warning  systems: </a:t>
            </a:r>
            <a:r>
              <a:rPr lang="en-US" sz="1800" b="0" i="0" dirty="0">
                <a:solidFill>
                  <a:schemeClr val="bg1"/>
                </a:solidFill>
                <a:effectLst/>
                <a:latin typeface="Söhne"/>
              </a:rPr>
              <a:t>This system uses cameras or sensors to monitor the vehicle's position on the road and alerts the driver if they begin to drift out of their lane.</a:t>
            </a:r>
            <a:endParaRPr lang="en-US" dirty="0">
              <a:solidFill>
                <a:schemeClr val="bg1"/>
              </a:solidFill>
            </a:endParaRPr>
          </a:p>
          <a:p>
            <a:pPr marL="342900" indent="-342900">
              <a:lnSpc>
                <a:spcPct val="100000"/>
              </a:lnSpc>
              <a:buFont typeface="Arial" panose="020B0604020202020204" pitchFamily="34" charset="0"/>
              <a:buChar char="•"/>
            </a:pPr>
            <a:r>
              <a:rPr lang="en-US" dirty="0"/>
              <a:t>Fatigue monitoring systems: </a:t>
            </a:r>
            <a:r>
              <a:rPr lang="en-US" sz="1800" b="0" dirty="0">
                <a:solidFill>
                  <a:schemeClr val="bg1"/>
                </a:solidFill>
                <a:latin typeface="Söhne"/>
              </a:rPr>
              <a:t>This system tracks the driver's steering patterns and alerts them if it detects that they are becoming erratic or inconsistent, which could indicate drowsiness.</a:t>
            </a:r>
          </a:p>
          <a:p>
            <a:pPr marL="342900" indent="-342900">
              <a:lnSpc>
                <a:spcPct val="100000"/>
              </a:lnSpc>
              <a:buFont typeface="Arial" panose="020B0604020202020204" pitchFamily="34" charset="0"/>
              <a:buChar char="•"/>
            </a:pPr>
            <a:r>
              <a:rPr lang="en-US" dirty="0"/>
              <a:t>Automatic emergency braking systems: </a:t>
            </a:r>
            <a:r>
              <a:rPr lang="en-US" sz="1800" b="0" dirty="0">
                <a:solidFill>
                  <a:schemeClr val="bg1"/>
                </a:solidFill>
                <a:latin typeface="Söhne"/>
              </a:rPr>
              <a:t>After detecting a drowsy driver the system automatically drives the vehicle to safety and stops.</a:t>
            </a:r>
            <a:endParaRPr lang="en-US" dirty="0"/>
          </a:p>
          <a:p>
            <a:pPr marL="342900" indent="-342900">
              <a:lnSpc>
                <a:spcPct val="100000"/>
              </a:lnSpc>
              <a:buFont typeface="Arial" panose="020B0604020202020204" pitchFamily="34" charset="0"/>
              <a:buChar char="•"/>
            </a:pPr>
            <a:r>
              <a:rPr lang="en-US" dirty="0"/>
              <a:t>Wearable Devices: </a:t>
            </a:r>
            <a:r>
              <a:rPr lang="en-US" sz="1800" b="0" dirty="0">
                <a:solidFill>
                  <a:schemeClr val="bg1"/>
                </a:solidFill>
                <a:latin typeface="Söhne"/>
              </a:rPr>
              <a:t>There are also wearable devices that can monitor the driver's heart rate, brain activity, or movements, and alert them if it detects signs of drowsiness.</a:t>
            </a:r>
          </a:p>
        </p:txBody>
      </p:sp>
    </p:spTree>
    <p:extLst>
      <p:ext uri="{BB962C8B-B14F-4D97-AF65-F5344CB8AC3E}">
        <p14:creationId xmlns:p14="http://schemas.microsoft.com/office/powerpoint/2010/main" val="207032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FFC143C-3138-68C2-E166-F610D1241E0E}"/>
              </a:ext>
            </a:extLst>
          </p:cNvPr>
          <p:cNvSpPr txBox="1">
            <a:spLocks/>
          </p:cNvSpPr>
          <p:nvPr/>
        </p:nvSpPr>
        <p:spPr>
          <a:xfrm>
            <a:off x="3967150" y="838200"/>
            <a:ext cx="5176850" cy="97631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4000" dirty="0"/>
              <a:t>Limitations</a:t>
            </a:r>
          </a:p>
        </p:txBody>
      </p:sp>
      <p:sp>
        <p:nvSpPr>
          <p:cNvPr id="28" name="Text Placeholder 3">
            <a:extLst>
              <a:ext uri="{FF2B5EF4-FFF2-40B4-BE49-F238E27FC236}">
                <a16:creationId xmlns:a16="http://schemas.microsoft.com/office/drawing/2014/main" id="{C903C47E-884F-5857-3E9F-F79BC2705CB7}"/>
              </a:ext>
            </a:extLst>
          </p:cNvPr>
          <p:cNvSpPr>
            <a:spLocks noGrp="1"/>
          </p:cNvSpPr>
          <p:nvPr>
            <p:ph type="body" sz="quarter" idx="13"/>
          </p:nvPr>
        </p:nvSpPr>
        <p:spPr>
          <a:xfrm>
            <a:off x="3266890" y="2393247"/>
            <a:ext cx="7782872" cy="2497650"/>
          </a:xfrm>
        </p:spPr>
        <p:txBody>
          <a:bodyPr/>
          <a:lstStyle/>
          <a:p>
            <a:pPr marL="285750" indent="-285750">
              <a:buFont typeface="Arial" panose="020B0604020202020204" pitchFamily="34" charset="0"/>
              <a:buChar char="•"/>
            </a:pPr>
            <a:r>
              <a:rPr lang="en-US" sz="2400" dirty="0"/>
              <a:t>False alarms in some </a:t>
            </a:r>
          </a:p>
          <a:p>
            <a:pPr marL="285750" indent="-285750">
              <a:buFont typeface="Arial" panose="020B0604020202020204" pitchFamily="34" charset="0"/>
              <a:buChar char="•"/>
            </a:pPr>
            <a:r>
              <a:rPr lang="en-US" sz="2400" dirty="0"/>
              <a:t>Higher Cost </a:t>
            </a:r>
          </a:p>
          <a:p>
            <a:pPr marL="285750" indent="-285750">
              <a:buFont typeface="Arial" panose="020B0604020202020204" pitchFamily="34" charset="0"/>
              <a:buChar char="•"/>
            </a:pPr>
            <a:r>
              <a:rPr lang="en-US" sz="2400" dirty="0"/>
              <a:t>Reliance on driver response </a:t>
            </a:r>
          </a:p>
          <a:p>
            <a:pPr marL="285750" indent="-285750">
              <a:buFont typeface="Arial" panose="020B0604020202020204" pitchFamily="34" charset="0"/>
              <a:buChar char="•"/>
            </a:pPr>
            <a:r>
              <a:rPr lang="en-US" sz="2400" dirty="0"/>
              <a:t>Limited effectiveness</a:t>
            </a:r>
          </a:p>
          <a:p>
            <a:pPr marL="285750" indent="-285750">
              <a:buFont typeface="Arial" panose="020B0604020202020204" pitchFamily="34" charset="0"/>
              <a:buChar char="•"/>
            </a:pPr>
            <a:endParaRPr lang="en-US" sz="2000" dirty="0">
              <a:solidFill>
                <a:schemeClr val="accent6"/>
              </a:solidFill>
            </a:endParaRPr>
          </a:p>
        </p:txBody>
      </p:sp>
    </p:spTree>
    <p:extLst>
      <p:ext uri="{BB962C8B-B14F-4D97-AF65-F5344CB8AC3E}">
        <p14:creationId xmlns:p14="http://schemas.microsoft.com/office/powerpoint/2010/main" val="3080543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1508759" y="347472"/>
            <a:ext cx="9240105" cy="972312"/>
          </a:xfrm>
        </p:spPr>
        <p:txBody>
          <a:bodyPr/>
          <a:lstStyle/>
          <a:p>
            <a:r>
              <a:rPr lang="en-US" dirty="0"/>
              <a:t>Novelty of our system</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
        <p:nvSpPr>
          <p:cNvPr id="10" name="Content Placeholder 9">
            <a:extLst>
              <a:ext uri="{FF2B5EF4-FFF2-40B4-BE49-F238E27FC236}">
                <a16:creationId xmlns:a16="http://schemas.microsoft.com/office/drawing/2014/main" id="{4F2DB53D-1930-01EA-6F48-2816A3161A9F}"/>
              </a:ext>
            </a:extLst>
          </p:cNvPr>
          <p:cNvSpPr>
            <a:spLocks noGrp="1"/>
          </p:cNvSpPr>
          <p:nvPr>
            <p:ph idx="1"/>
          </p:nvPr>
        </p:nvSpPr>
        <p:spPr>
          <a:xfrm>
            <a:off x="895350" y="1718015"/>
            <a:ext cx="9853514" cy="3535120"/>
          </a:xfrm>
        </p:spPr>
        <p:txBody>
          <a:bodyPr/>
          <a:lstStyle/>
          <a:p>
            <a:pPr algn="just"/>
            <a:r>
              <a:rPr lang="en-US" sz="2000" dirty="0">
                <a:effectLst/>
              </a:rPr>
              <a:t>While existing solutions include a range of monitoring systems, such as steering wheel monitoring and biosensor-based belts, our proposed model takes a different approach. Specifically, it utilizes facial landmark detection to identify the driver's face and analyze their eye regions using an eye blink classifier powered by deep learning.</a:t>
            </a:r>
          </a:p>
          <a:p>
            <a:pPr algn="just"/>
            <a:endParaRPr lang="en-US" sz="2000" dirty="0">
              <a:effectLst/>
            </a:endParaRPr>
          </a:p>
          <a:p>
            <a:pPr algn="just"/>
            <a:r>
              <a:rPr lang="en-US" sz="2000" dirty="0">
                <a:effectLst/>
              </a:rPr>
              <a:t>By monitoring the driver's eye movements and distinguishing between open and closed eyes, the model can accurately detect signs of drowsiness. To alert the driver, the alarm module tracks the driver's blink rate and triggers an alarm when it reaches a predetermined threshold. This allows the driver to take corrective action and avoid potential accidents.</a:t>
            </a:r>
          </a:p>
        </p:txBody>
      </p:sp>
    </p:spTree>
    <p:extLst>
      <p:ext uri="{BB962C8B-B14F-4D97-AF65-F5344CB8AC3E}">
        <p14:creationId xmlns:p14="http://schemas.microsoft.com/office/powerpoint/2010/main" val="249904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2405828" y="347472"/>
            <a:ext cx="9527092" cy="768096"/>
          </a:xfrm>
        </p:spPr>
        <p:txBody>
          <a:bodyPr>
            <a:normAutofit fontScale="90000"/>
          </a:bodyPr>
          <a:lstStyle/>
          <a:p>
            <a:r>
              <a:rPr lang="en-US" dirty="0"/>
              <a:t>Proposed solution</a:t>
            </a:r>
            <a:br>
              <a:rPr lang="en-US" dirty="0"/>
            </a:br>
            <a:endParaRPr lang="en-US" dirty="0"/>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idx="1"/>
          </p:nvPr>
        </p:nvSpPr>
        <p:spPr>
          <a:xfrm>
            <a:off x="1383850" y="1722089"/>
            <a:ext cx="9424299" cy="3413822"/>
          </a:xfrm>
        </p:spPr>
        <p:txBody>
          <a:bodyPr>
            <a:normAutofit lnSpcReduction="10000"/>
          </a:bodyPr>
          <a:lstStyle/>
          <a:p>
            <a:pPr marL="342900" indent="-342900">
              <a:buFont typeface="Arial" panose="020B0604020202020204" pitchFamily="34" charset="0"/>
              <a:buChar char="•"/>
            </a:pPr>
            <a:r>
              <a:rPr lang="en-US" sz="2000" dirty="0"/>
              <a:t>Mount a web camera in an appropriate position to capture live footage of the driver's face.</a:t>
            </a:r>
          </a:p>
          <a:p>
            <a:pPr marL="342900" indent="-342900">
              <a:buFont typeface="Arial" panose="020B0604020202020204" pitchFamily="34" charset="0"/>
              <a:buChar char="•"/>
            </a:pPr>
            <a:r>
              <a:rPr lang="en-US" sz="2000" dirty="0"/>
              <a:t>Feed the video input into a face detection module to identify the driver's face.</a:t>
            </a:r>
          </a:p>
          <a:p>
            <a:pPr marL="342900" indent="-342900">
              <a:buFont typeface="Arial" panose="020B0604020202020204" pitchFamily="34" charset="0"/>
              <a:buChar char="•"/>
            </a:pPr>
            <a:r>
              <a:rPr lang="en-US" sz="2000" dirty="0"/>
              <a:t>Isolate the driver's face as a region of the video frame.</a:t>
            </a:r>
          </a:p>
          <a:p>
            <a:pPr marL="342900" indent="-342900">
              <a:buFont typeface="Arial" panose="020B0604020202020204" pitchFamily="34" charset="0"/>
              <a:buChar char="•"/>
            </a:pPr>
            <a:r>
              <a:rPr lang="en-US" sz="2000" dirty="0"/>
              <a:t>Use a Facial Landmarks Detection classifier to detect the location of the driver's eyes.</a:t>
            </a:r>
          </a:p>
          <a:p>
            <a:pPr marL="342900" indent="-342900">
              <a:buFont typeface="Arial" panose="020B0604020202020204" pitchFamily="34" charset="0"/>
              <a:buChar char="•"/>
            </a:pPr>
            <a:r>
              <a:rPr lang="en-US" sz="2000" dirty="0"/>
              <a:t>Apply an eye blink classifier, which is powered by a deep learning model, to determine if the driver's eyes are open or closed.</a:t>
            </a:r>
          </a:p>
          <a:p>
            <a:pPr marL="342900" indent="-342900">
              <a:buFont typeface="Arial" panose="020B0604020202020204" pitchFamily="34" charset="0"/>
              <a:buChar char="•"/>
            </a:pPr>
            <a:r>
              <a:rPr lang="en-US" sz="2000" dirty="0"/>
              <a:t>Use an alarm module to track the length of blinks and alert the driver if the duration of a blink exceeds a predetermined threshold.</a:t>
            </a:r>
          </a:p>
          <a:p>
            <a:pPr marL="342900" indent="-342900">
              <a:buFont typeface="Arial" panose="020B0604020202020204" pitchFamily="34" charset="0"/>
              <a:buChar char="•"/>
            </a:pPr>
            <a:endParaRPr lang="en-US" sz="2000"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317028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1332453" y="347472"/>
            <a:ext cx="9527092" cy="768096"/>
          </a:xfrm>
        </p:spPr>
        <p:txBody>
          <a:bodyPr/>
          <a:lstStyle/>
          <a:p>
            <a:pPr algn="ctr"/>
            <a:r>
              <a:rPr lang="en-US" dirty="0"/>
              <a:t>Dataset</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idx="1"/>
          </p:nvPr>
        </p:nvSpPr>
        <p:spPr>
          <a:xfrm>
            <a:off x="1383850" y="1722089"/>
            <a:ext cx="9424299" cy="3413822"/>
          </a:xfrm>
        </p:spPr>
        <p:txBody>
          <a:bodyPr/>
          <a:lstStyle/>
          <a:p>
            <a:pPr marL="342900" indent="-342900">
              <a:buFont typeface="Arial" panose="020B0604020202020204" pitchFamily="34" charset="0"/>
              <a:buChar char="•"/>
            </a:pPr>
            <a:r>
              <a:rPr lang="en-US" sz="2000" dirty="0"/>
              <a:t>The MRL Eye Dataset which is readily available on the internet was utilized.</a:t>
            </a:r>
          </a:p>
          <a:p>
            <a:pPr marL="342900" indent="-342900">
              <a:buFont typeface="Arial" panose="020B0604020202020204" pitchFamily="34" charset="0"/>
              <a:buChar char="•"/>
            </a:pPr>
            <a:r>
              <a:rPr lang="en-US" sz="2000" dirty="0"/>
              <a:t>This dataset is extensive and comprises human eye images.</a:t>
            </a:r>
          </a:p>
          <a:p>
            <a:pPr marL="342900" indent="-342900">
              <a:buFont typeface="Arial" panose="020B0604020202020204" pitchFamily="34" charset="0"/>
              <a:buChar char="•"/>
            </a:pPr>
            <a:r>
              <a:rPr lang="en-US" sz="2000" dirty="0"/>
              <a:t>It includes both low and high-resolution infrared images, all captured in various lightning conditions and by different devices.</a:t>
            </a:r>
          </a:p>
          <a:p>
            <a:pPr marL="342900" indent="-342900">
              <a:buFont typeface="Arial" panose="020B0604020202020204" pitchFamily="34" charset="0"/>
              <a:buChar char="•"/>
            </a:pPr>
            <a:r>
              <a:rPr lang="en-US" sz="2000" dirty="0"/>
              <a:t>The dataset is publicly accessible.</a:t>
            </a:r>
          </a:p>
          <a:p>
            <a:pPr marL="342900" indent="-342900">
              <a:buFont typeface="Arial" panose="020B0604020202020204" pitchFamily="34" charset="0"/>
              <a:buChar char="•"/>
            </a:pPr>
            <a:r>
              <a:rPr lang="en-US" sz="2000" dirty="0"/>
              <a:t>It contains 84,948 images of open and closed eyes captured from 37 different individuals.</a:t>
            </a:r>
          </a:p>
          <a:p>
            <a:pPr marL="342900" indent="-342900">
              <a:buFont typeface="Arial" panose="020B0604020202020204" pitchFamily="34" charset="0"/>
              <a:buChar char="•"/>
            </a:pPr>
            <a:r>
              <a:rPr lang="en-US" sz="2000" dirty="0"/>
              <a:t>The images are categorized into various groups, which also makes them appropriate for training and testing classifiers.</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1937871369"/>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07A08B-DCB0-4B9D-A025-EFEE54EC3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19A930-1B99-4E6A-8FC0-F4EC96DB90C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B8D7BA3-8A6F-4F51-B1EE-3B01AA004F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TM33968143</Template>
  <TotalTime>0</TotalTime>
  <Words>1420</Words>
  <Application>Microsoft Office PowerPoint</Application>
  <PresentationFormat>Widescreen</PresentationFormat>
  <Paragraphs>113</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Avenir Next LT Pro</vt:lpstr>
      <vt:lpstr>Calibri</vt:lpstr>
      <vt:lpstr>Roboto</vt:lpstr>
      <vt:lpstr>Söhne</vt:lpstr>
      <vt:lpstr>Times New Roman</vt:lpstr>
      <vt:lpstr>Office Theme</vt:lpstr>
      <vt:lpstr>Real Time drowsiness detection system for safe driving</vt:lpstr>
      <vt:lpstr>AGENDA</vt:lpstr>
      <vt:lpstr>Background</vt:lpstr>
      <vt:lpstr>Problem statement</vt:lpstr>
      <vt:lpstr>PowerPoint Presentation</vt:lpstr>
      <vt:lpstr>PowerPoint Presentation</vt:lpstr>
      <vt:lpstr>Novelty of our system</vt:lpstr>
      <vt:lpstr>Proposed solution </vt:lpstr>
      <vt:lpstr>Dataset</vt:lpstr>
      <vt:lpstr>DATASET</vt:lpstr>
      <vt:lpstr>Preprocessing the data</vt:lpstr>
      <vt:lpstr>Building the Model</vt:lpstr>
      <vt:lpstr>Inception v3 Model</vt:lpstr>
      <vt:lpstr>Model Results</vt:lpstr>
      <vt:lpstr>Model Implementation</vt:lpstr>
      <vt:lpstr>Model Implementation</vt:lpstr>
      <vt:lpstr>Futurework</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2021-05-30T21:15:46Z</dcterms:created>
  <dcterms:modified xsi:type="dcterms:W3CDTF">2023-04-24T07:43:38Z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